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6" r:id="rId2"/>
    <p:sldId id="257" r:id="rId3"/>
    <p:sldId id="258" r:id="rId4"/>
    <p:sldId id="260" r:id="rId5"/>
    <p:sldId id="264" r:id="rId6"/>
    <p:sldId id="263" r:id="rId7"/>
    <p:sldId id="259" r:id="rId8"/>
    <p:sldId id="261" r:id="rId9"/>
    <p:sldId id="265" r:id="rId10"/>
    <p:sldId id="262" r:id="rId11"/>
    <p:sldId id="266" r:id="rId12"/>
    <p:sldId id="269" r:id="rId13"/>
    <p:sldId id="267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39" autoAdjust="0"/>
  </p:normalViewPr>
  <p:slideViewPr>
    <p:cSldViewPr>
      <p:cViewPr>
        <p:scale>
          <a:sx n="75" d="100"/>
          <a:sy n="75" d="100"/>
        </p:scale>
        <p:origin x="-2664" y="-9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C4DCB-C475-4D50-B0B8-B0285548CE4F}" type="datetimeFigureOut">
              <a:rPr lang="en-US" smtClean="0"/>
              <a:t>3/3/2016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2402-B6DE-4525-9B63-1AD5633BDAED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C4DCB-C475-4D50-B0B8-B0285548CE4F}" type="datetimeFigureOut">
              <a:rPr lang="en-US" smtClean="0"/>
              <a:t>3/3/2016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2402-B6DE-4525-9B63-1AD5633BDA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C4DCB-C475-4D50-B0B8-B0285548CE4F}" type="datetimeFigureOut">
              <a:rPr lang="en-US" smtClean="0"/>
              <a:t>3/3/2016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2402-B6DE-4525-9B63-1AD5633BDA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C4DCB-C475-4D50-B0B8-B0285548CE4F}" type="datetimeFigureOut">
              <a:rPr lang="en-US" smtClean="0"/>
              <a:t>3/3/2016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2402-B6DE-4525-9B63-1AD5633BDA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C4DCB-C475-4D50-B0B8-B0285548CE4F}" type="datetimeFigureOut">
              <a:rPr lang="en-US" smtClean="0"/>
              <a:t>3/3/2016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2402-B6DE-4525-9B63-1AD5633BDAED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C4DCB-C475-4D50-B0B8-B0285548CE4F}" type="datetimeFigureOut">
              <a:rPr lang="en-US" smtClean="0"/>
              <a:t>3/3/2016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2402-B6DE-4525-9B63-1AD5633BDA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C4DCB-C475-4D50-B0B8-B0285548CE4F}" type="datetimeFigureOut">
              <a:rPr lang="en-US" smtClean="0"/>
              <a:t>3/3/2016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2402-B6DE-4525-9B63-1AD5633BDA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C4DCB-C475-4D50-B0B8-B0285548CE4F}" type="datetimeFigureOut">
              <a:rPr lang="en-US" smtClean="0"/>
              <a:t>3/3/2016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C82402-B6DE-4525-9B63-1AD5633BDA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C4DCB-C475-4D50-B0B8-B0285548CE4F}" type="datetimeFigureOut">
              <a:rPr lang="en-US" smtClean="0"/>
              <a:t>3/3/2016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2402-B6DE-4525-9B63-1AD5633BDA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C4DCB-C475-4D50-B0B8-B0285548CE4F}" type="datetimeFigureOut">
              <a:rPr lang="en-US" smtClean="0"/>
              <a:t>3/3/2016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FC82402-B6DE-4525-9B63-1AD5633BDA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ADEC4DCB-C475-4D50-B0B8-B0285548CE4F}" type="datetimeFigureOut">
              <a:rPr lang="en-US" smtClean="0"/>
              <a:t>3/3/2016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2402-B6DE-4525-9B63-1AD5633BDA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DEC4DCB-C475-4D50-B0B8-B0285548CE4F}" type="datetimeFigureOut">
              <a:rPr lang="en-US" smtClean="0"/>
              <a:t>3/3/2016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FC82402-B6DE-4525-9B63-1AD5633BDAED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robert.marcovici@usdoj.gov" TargetMode="External"/><Relationship Id="rId2" Type="http://schemas.openxmlformats.org/officeDocument/2006/relationships/hyperlink" Target="mailto:lucyhurley@usdoj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OGE 278-T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Managing Periodic Transaction Reports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9756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278-T Late Fee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The $</a:t>
            </a:r>
            <a:r>
              <a:rPr lang="en-US" dirty="0"/>
              <a:t>200 late filing </a:t>
            </a:r>
            <a:r>
              <a:rPr lang="en-US" dirty="0" smtClean="0"/>
              <a:t>fee is applicable </a:t>
            </a:r>
            <a:r>
              <a:rPr lang="en-US" dirty="0"/>
              <a:t>to any public financial disclosure report filed under title I of </a:t>
            </a:r>
            <a:r>
              <a:rPr lang="en-US" dirty="0" smtClean="0"/>
              <a:t>EIGA, </a:t>
            </a:r>
            <a:r>
              <a:rPr lang="en-US" dirty="0"/>
              <a:t>5 U.S.C. app. 4</a:t>
            </a:r>
            <a:r>
              <a:rPr lang="en-US" dirty="0" smtClean="0"/>
              <a:t>, § </a:t>
            </a:r>
            <a:r>
              <a:rPr lang="en-US" dirty="0"/>
              <a:t>104(d)(1) (late fee for untimely “report”). </a:t>
            </a:r>
            <a:endParaRPr lang="en-US" dirty="0" smtClean="0"/>
          </a:p>
          <a:p>
            <a:pPr marL="36576" indent="0">
              <a:buNone/>
            </a:pP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$200 late filing fee is applicable </a:t>
            </a:r>
            <a:r>
              <a:rPr lang="en-US" dirty="0" smtClean="0"/>
              <a:t>to periodic </a:t>
            </a:r>
            <a:r>
              <a:rPr lang="en-US" dirty="0"/>
              <a:t>transaction reports, though not to individual </a:t>
            </a:r>
            <a:r>
              <a:rPr lang="en-US" dirty="0" smtClean="0"/>
              <a:t>transactions. A </a:t>
            </a:r>
            <a:r>
              <a:rPr lang="en-US" dirty="0"/>
              <a:t>late fee covers </a:t>
            </a:r>
            <a:r>
              <a:rPr lang="en-US" dirty="0" smtClean="0"/>
              <a:t>all transactions </a:t>
            </a:r>
            <a:r>
              <a:rPr lang="en-US" dirty="0"/>
              <a:t>that the employee could have timely included in a single report</a:t>
            </a:r>
            <a:r>
              <a:rPr lang="en-US" dirty="0" smtClean="0"/>
              <a:t>.</a:t>
            </a:r>
          </a:p>
          <a:p>
            <a:pPr marL="36576" indent="0">
              <a:buNone/>
            </a:pPr>
            <a:endParaRPr lang="en-US" dirty="0" smtClean="0"/>
          </a:p>
          <a:p>
            <a:r>
              <a:rPr lang="en-US" dirty="0" smtClean="0"/>
              <a:t>Amendment </a:t>
            </a:r>
            <a:r>
              <a:rPr lang="en-US" dirty="0"/>
              <a:t>of </a:t>
            </a:r>
            <a:r>
              <a:rPr lang="en-US" dirty="0" smtClean="0"/>
              <a:t>a timely </a:t>
            </a:r>
            <a:r>
              <a:rPr lang="en-US" dirty="0"/>
              <a:t>filed report does not trigger a late filing fee when the DAEO or the DAEO’s designee </a:t>
            </a:r>
            <a:r>
              <a:rPr lang="en-US" dirty="0" smtClean="0"/>
              <a:t>is satisfied </a:t>
            </a:r>
            <a:r>
              <a:rPr lang="en-US" dirty="0"/>
              <a:t>that the employee attempted in good faith to comply fully with applicable </a:t>
            </a:r>
            <a:r>
              <a:rPr lang="en-US" dirty="0" smtClean="0"/>
              <a:t>disclosure requirements </a:t>
            </a:r>
            <a:r>
              <a:rPr lang="en-US" dirty="0"/>
              <a:t>and merely made an inadvertent error or omission</a:t>
            </a:r>
            <a:r>
              <a:rPr lang="en-US" dirty="0" smtClean="0"/>
              <a:t>.  See, OGE Legal Advisory LA-12-04.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53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Waiver for the Late Fee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Agencies have the authority </a:t>
            </a:r>
            <a:r>
              <a:rPr lang="en-US" dirty="0" smtClean="0"/>
              <a:t>under the </a:t>
            </a:r>
            <a:r>
              <a:rPr lang="en-US" dirty="0"/>
              <a:t>EIGA to waive the $200 fee in </a:t>
            </a:r>
            <a:r>
              <a:rPr lang="en-US" dirty="0" smtClean="0"/>
              <a:t>extraordinary circumstances</a:t>
            </a:r>
            <a:r>
              <a:rPr lang="en-US" dirty="0"/>
              <a:t>. 5 U.S.C. app. 4, § 104(d)(2); 5 C.F.R. § 2634.704(b). </a:t>
            </a:r>
            <a:endParaRPr lang="en-US" dirty="0" smtClean="0"/>
          </a:p>
          <a:p>
            <a:r>
              <a:rPr lang="en-US" dirty="0" smtClean="0"/>
              <a:t>The Waiver request must be made in writing and approved by your DAEO or DDAEO.</a:t>
            </a:r>
          </a:p>
        </p:txBody>
      </p:sp>
    </p:spTree>
    <p:extLst>
      <p:ext uri="{BB962C8B-B14F-4D97-AF65-F5344CB8AC3E}">
        <p14:creationId xmlns:p14="http://schemas.microsoft.com/office/powerpoint/2010/main" val="135466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278-T Report Challenges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Self-reporting – only the filer knows when there is a reportable transaction</a:t>
            </a:r>
          </a:p>
          <a:p>
            <a:r>
              <a:rPr lang="en-US" dirty="0" smtClean="0"/>
              <a:t>Constantly updating financial conflict of interest lists</a:t>
            </a:r>
          </a:p>
          <a:p>
            <a:r>
              <a:rPr lang="en-US" dirty="0" smtClean="0"/>
              <a:t>Finding transactions on annual reports that should have been on a 278-T report</a:t>
            </a:r>
          </a:p>
          <a:p>
            <a:r>
              <a:rPr lang="en-US" dirty="0" smtClean="0"/>
              <a:t>Filers have difficulty with electronic filing in Integrity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923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Resources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Ethics in Government Act of 1978, Title I, </a:t>
            </a:r>
            <a:r>
              <a:rPr lang="en-US" dirty="0"/>
              <a:t>§§</a:t>
            </a:r>
            <a:r>
              <a:rPr lang="en-US" dirty="0" smtClean="0"/>
              <a:t> 101 – 112</a:t>
            </a:r>
          </a:p>
          <a:p>
            <a:r>
              <a:rPr lang="en-US" dirty="0"/>
              <a:t>5 C.F.R. </a:t>
            </a:r>
            <a:r>
              <a:rPr lang="en-US" dirty="0" smtClean="0"/>
              <a:t>§ 2634 </a:t>
            </a:r>
          </a:p>
          <a:p>
            <a:r>
              <a:rPr lang="en-US" dirty="0" smtClean="0"/>
              <a:t>STOCK Act </a:t>
            </a:r>
            <a:r>
              <a:rPr lang="en-US" sz="3200" dirty="0" smtClean="0"/>
              <a:t>Public Law </a:t>
            </a:r>
            <a:r>
              <a:rPr lang="en-US" sz="3200" dirty="0"/>
              <a:t>112-105</a:t>
            </a:r>
            <a:endParaRPr lang="en-US" dirty="0" smtClean="0"/>
          </a:p>
          <a:p>
            <a:r>
              <a:rPr lang="en-US" dirty="0" smtClean="0"/>
              <a:t>OGE Legal Advisory LA-12-04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47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indent="0">
              <a:buNone/>
            </a:pPr>
            <a:r>
              <a:rPr lang="en-US" sz="2000" dirty="0" smtClean="0"/>
              <a:t>Lucy Hurley, Management Analyst</a:t>
            </a:r>
          </a:p>
          <a:p>
            <a:pPr marL="36576" indent="0">
              <a:buNone/>
            </a:pPr>
            <a:r>
              <a:rPr lang="en-US" sz="2000" dirty="0" smtClean="0"/>
              <a:t>EOUSA General Counsel’s Office</a:t>
            </a:r>
          </a:p>
          <a:p>
            <a:pPr marL="36576" indent="0">
              <a:buNone/>
            </a:pPr>
            <a:r>
              <a:rPr lang="en-US" sz="2000" dirty="0" smtClean="0"/>
              <a:t>(202) 252-1557 </a:t>
            </a:r>
            <a:r>
              <a:rPr lang="en-US" sz="2000" dirty="0" smtClean="0">
                <a:hlinkClick r:id="rId2"/>
              </a:rPr>
              <a:t>lucyhurley@usdoj.gov</a:t>
            </a:r>
            <a:endParaRPr lang="en-US" sz="2000" dirty="0" smtClean="0"/>
          </a:p>
          <a:p>
            <a:pPr marL="36576" indent="0">
              <a:buNone/>
            </a:pPr>
            <a:endParaRPr lang="en-US" sz="2000" dirty="0" smtClean="0"/>
          </a:p>
          <a:p>
            <a:pPr marL="36576" indent="0">
              <a:buNone/>
            </a:pPr>
            <a:r>
              <a:rPr lang="en-US" sz="2000" dirty="0" smtClean="0"/>
              <a:t>Robert Marcovici, Ethics Officer</a:t>
            </a:r>
          </a:p>
          <a:p>
            <a:pPr marL="36576" indent="0">
              <a:buNone/>
            </a:pPr>
            <a:r>
              <a:rPr lang="en-US" sz="2000" dirty="0" smtClean="0"/>
              <a:t>U.S. Marshal Service, Office of General Counsel</a:t>
            </a:r>
          </a:p>
          <a:p>
            <a:pPr marL="36576" indent="0">
              <a:buNone/>
            </a:pPr>
            <a:r>
              <a:rPr lang="en-US" sz="2000" dirty="0" smtClean="0"/>
              <a:t>(202) 307-9728 </a:t>
            </a:r>
            <a:r>
              <a:rPr lang="en-US" sz="2000" dirty="0" smtClean="0">
                <a:hlinkClick r:id="rId3"/>
              </a:rPr>
              <a:t>robert.marcovici@usdoj.gov</a:t>
            </a:r>
            <a:r>
              <a:rPr lang="en-US" sz="2000" dirty="0" smtClean="0"/>
              <a:t> </a:t>
            </a:r>
            <a:endParaRPr lang="en-US" sz="2000" dirty="0"/>
          </a:p>
          <a:p>
            <a:pPr marL="36576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02037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00B0F0"/>
                </a:solidFill>
              </a:rPr>
              <a:t>278-T Reports</a:t>
            </a:r>
            <a:endParaRPr lang="en-US" sz="44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" indent="0">
              <a:buNone/>
            </a:pPr>
            <a:r>
              <a:rPr lang="en-US" sz="2800" dirty="0" smtClean="0"/>
              <a:t>Why are period transactions reports required?</a:t>
            </a:r>
          </a:p>
          <a:p>
            <a:pPr marL="36576" indent="0">
              <a:buNone/>
            </a:pPr>
            <a:endParaRPr lang="en-US" sz="2800" dirty="0"/>
          </a:p>
          <a:p>
            <a:pPr marL="36576" indent="0">
              <a:buNone/>
            </a:pPr>
            <a:r>
              <a:rPr lang="en-US" sz="2800" dirty="0" smtClean="0"/>
              <a:t>The Stop Trading on Congressional Knowledge Act of 2012 (STOCK Act, Pub. L. 112-105)  requires that OGE 278 Public Financial Disclosure filers report monthly transaction reports for certain assets.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3777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6576" indent="0"/>
            <a:r>
              <a:rPr lang="en-US" dirty="0" smtClean="0">
                <a:solidFill>
                  <a:srgbClr val="00B0F0"/>
                </a:solidFill>
              </a:rPr>
              <a:t>278-T Report required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marL="36576" indent="0">
              <a:buNone/>
            </a:pPr>
            <a:r>
              <a:rPr lang="en-US" dirty="0" smtClean="0"/>
              <a:t>OGE </a:t>
            </a:r>
            <a:r>
              <a:rPr lang="en-US" dirty="0"/>
              <a:t>278 filers must file reports </a:t>
            </a:r>
            <a:r>
              <a:rPr lang="en-US" dirty="0" smtClean="0"/>
              <a:t>for </a:t>
            </a:r>
            <a:r>
              <a:rPr lang="en-US" dirty="0"/>
              <a:t>transactions </a:t>
            </a:r>
            <a:r>
              <a:rPr lang="en-US" dirty="0" smtClean="0"/>
              <a:t>that individually exceed $1,000 and involve </a:t>
            </a:r>
            <a:r>
              <a:rPr lang="en-US" dirty="0"/>
              <a:t>stocks, bonds, commodity futures and other securities (but not widely diversified mutual funds</a:t>
            </a:r>
            <a:r>
              <a:rPr lang="en-US" dirty="0" smtClean="0"/>
              <a:t>) for themselves, spouse, and dependent children, </a:t>
            </a:r>
            <a:r>
              <a:rPr lang="en-US" dirty="0"/>
              <a:t>within 30 days of receiving notification of a transaction, or 45 days after the transaction.   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13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278-T Report not required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en-US" dirty="0"/>
              <a:t>Transactions that are 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exempt</a:t>
            </a:r>
            <a:r>
              <a:rPr lang="en-US" dirty="0"/>
              <a:t> from monthly reporting requirements </a:t>
            </a:r>
            <a:r>
              <a:rPr lang="en-US" dirty="0" smtClean="0"/>
              <a:t>include:</a:t>
            </a:r>
          </a:p>
          <a:p>
            <a:pPr marL="36576" indent="0">
              <a:buNone/>
            </a:pPr>
            <a:endParaRPr lang="en-US" dirty="0" smtClean="0"/>
          </a:p>
          <a:p>
            <a:r>
              <a:rPr lang="en-US" dirty="0" smtClean="0"/>
              <a:t>Real estate</a:t>
            </a:r>
          </a:p>
          <a:p>
            <a:r>
              <a:rPr lang="en-US" dirty="0" smtClean="0"/>
              <a:t>Excepted </a:t>
            </a:r>
            <a:r>
              <a:rPr lang="en-US" dirty="0"/>
              <a:t>Investment Funds (mutual funds, exchange traded </a:t>
            </a:r>
            <a:r>
              <a:rPr lang="en-US" dirty="0" smtClean="0"/>
              <a:t>funds)</a:t>
            </a:r>
          </a:p>
          <a:p>
            <a:r>
              <a:rPr lang="en-US" dirty="0" smtClean="0"/>
              <a:t>Life </a:t>
            </a:r>
            <a:r>
              <a:rPr lang="en-US" dirty="0"/>
              <a:t>insurance annuities, life </a:t>
            </a:r>
            <a:r>
              <a:rPr lang="en-US" dirty="0" smtClean="0"/>
              <a:t>insurance</a:t>
            </a:r>
          </a:p>
          <a:p>
            <a:r>
              <a:rPr lang="en-US" dirty="0" smtClean="0"/>
              <a:t>U.S</a:t>
            </a:r>
            <a:r>
              <a:rPr lang="en-US" dirty="0"/>
              <a:t>. Treasury bills, U.S. notes, U.S. Bonds, cash accounts, U.S. Government retirement plans (</a:t>
            </a:r>
            <a:r>
              <a:rPr lang="en-US" dirty="0" smtClean="0"/>
              <a:t>TSP)</a:t>
            </a:r>
          </a:p>
          <a:p>
            <a:r>
              <a:rPr lang="en-US" dirty="0" smtClean="0"/>
              <a:t>Holdings </a:t>
            </a:r>
            <a:r>
              <a:rPr lang="en-US" dirty="0"/>
              <a:t>in qualified blind trusts or qualified diversified or excepted trust. </a:t>
            </a:r>
          </a:p>
        </p:txBody>
      </p:sp>
    </p:spTree>
    <p:extLst>
      <p:ext uri="{BB962C8B-B14F-4D97-AF65-F5344CB8AC3E}">
        <p14:creationId xmlns:p14="http://schemas.microsoft.com/office/powerpoint/2010/main" val="227203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278-T Report Optional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indent="0">
              <a:buNone/>
            </a:pPr>
            <a:r>
              <a:rPr lang="en-US" dirty="0" smtClean="0"/>
              <a:t>Public filers who have a large number of monthly transactions that consist of some transactions that must be reported on the 278-T and others that are exempt from the 278-T – for practical purposes you may want to suggest that the filer report </a:t>
            </a:r>
            <a:r>
              <a:rPr lang="en-US" u="sng" dirty="0" smtClean="0"/>
              <a:t>all</a:t>
            </a:r>
            <a:r>
              <a:rPr lang="en-US" dirty="0" smtClean="0"/>
              <a:t> transactions on a monthly basis.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04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278-T Report not required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" indent="0">
              <a:buNone/>
            </a:pPr>
            <a:endParaRPr lang="en-US" dirty="0" smtClean="0"/>
          </a:p>
          <a:p>
            <a:pPr marL="36576" indent="0">
              <a:buNone/>
            </a:pPr>
            <a:r>
              <a:rPr lang="en-US" dirty="0" smtClean="0"/>
              <a:t>Termination filers should include all transactions that occurred within 30 days of filing the termination report on the final 278 report and do not file a separate 278-T report.</a:t>
            </a:r>
          </a:p>
          <a:p>
            <a:pPr marL="36576" indent="0">
              <a:buNone/>
            </a:pPr>
            <a:endParaRPr lang="en-US" dirty="0"/>
          </a:p>
          <a:p>
            <a:pPr marL="3657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59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00B0F0"/>
                </a:solidFill>
              </a:rPr>
              <a:t>Identify 278-T Filers</a:t>
            </a:r>
            <a:endParaRPr lang="en-US" sz="44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Keep your Public Financial Disclosure filer list current.</a:t>
            </a:r>
          </a:p>
          <a:p>
            <a:pPr marL="36576" indent="0">
              <a:buNone/>
            </a:pPr>
            <a:endParaRPr lang="en-US" sz="2800" dirty="0" smtClean="0"/>
          </a:p>
          <a:p>
            <a:r>
              <a:rPr lang="en-US" sz="2800" dirty="0" smtClean="0"/>
              <a:t>Advise New Entrants as soon as appointed to the new position</a:t>
            </a:r>
          </a:p>
          <a:p>
            <a:pPr marL="36576" indent="0">
              <a:buNone/>
            </a:pPr>
            <a:endParaRPr lang="en-US" sz="2800" dirty="0" smtClean="0"/>
          </a:p>
          <a:p>
            <a:pPr lvl="2"/>
            <a:r>
              <a:rPr lang="en-US" sz="2200" dirty="0" smtClean="0"/>
              <a:t>New Entrant filers need to report transactions on an OGE 278-T within 30 days of their appointment date</a:t>
            </a:r>
          </a:p>
          <a:p>
            <a:pPr marL="36576" indent="0">
              <a:buNone/>
            </a:pPr>
            <a:endParaRPr lang="en-US" sz="2800" dirty="0" smtClean="0"/>
          </a:p>
          <a:p>
            <a:pPr marL="36576" indent="0">
              <a:buNone/>
            </a:pPr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3469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Notify 278-T Filers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periodic reminders of the 278-T filing requirement</a:t>
            </a:r>
          </a:p>
          <a:p>
            <a:r>
              <a:rPr lang="en-US" dirty="0" smtClean="0"/>
              <a:t>Get your filers on a regular filing cycle, e.g., DOJ has its filers on cycle where the 278-T reports are due on the 15</a:t>
            </a:r>
            <a:r>
              <a:rPr lang="en-US" baseline="30000" dirty="0" smtClean="0"/>
              <a:t>th</a:t>
            </a:r>
            <a:r>
              <a:rPr lang="en-US" dirty="0" smtClean="0"/>
              <a:t> of each month.</a:t>
            </a:r>
          </a:p>
          <a:p>
            <a:r>
              <a:rPr lang="en-US" dirty="0" smtClean="0"/>
              <a:t>Send an Outlook Calendar Reminder for the filers to save to their calendar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69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278-T Extensions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sure your DDAEO has delegated extension authority.</a:t>
            </a:r>
          </a:p>
          <a:p>
            <a:r>
              <a:rPr lang="en-US" dirty="0" smtClean="0"/>
              <a:t>Extensions are the same as for the OGE 278 – up to 90 days.</a:t>
            </a:r>
          </a:p>
          <a:p>
            <a:r>
              <a:rPr lang="en-US" dirty="0" smtClean="0"/>
              <a:t>The $200 late fee penalty kicks in after the 30-day grace period which begins at the end of the due date, including extensions.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71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303</TotalTime>
  <Words>664</Words>
  <Application>Microsoft Office PowerPoint</Application>
  <PresentationFormat>On-screen Show (4:3)</PresentationFormat>
  <Paragraphs>65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Technic</vt:lpstr>
      <vt:lpstr>OGE 278-T</vt:lpstr>
      <vt:lpstr>278-T Reports</vt:lpstr>
      <vt:lpstr>278-T Report required</vt:lpstr>
      <vt:lpstr>278-T Report not required</vt:lpstr>
      <vt:lpstr>278-T Report Optional</vt:lpstr>
      <vt:lpstr>278-T Report not required</vt:lpstr>
      <vt:lpstr>Identify 278-T Filers</vt:lpstr>
      <vt:lpstr>Notify 278-T Filers</vt:lpstr>
      <vt:lpstr>278-T Extensions</vt:lpstr>
      <vt:lpstr>278-T Late Fee</vt:lpstr>
      <vt:lpstr>Waiver for the Late Fee</vt:lpstr>
      <vt:lpstr>278-T Report Challenges</vt:lpstr>
      <vt:lpstr>Resources</vt:lpstr>
      <vt:lpstr>Questions?</vt:lpstr>
    </vt:vector>
  </TitlesOfParts>
  <Company>US Attorneys Office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OGE 278-T</dc:title>
  <dc:creator>LHurley</dc:creator>
  <cp:lastModifiedBy>Elizabeth D. Horton</cp:lastModifiedBy>
  <cp:revision>41</cp:revision>
  <dcterms:created xsi:type="dcterms:W3CDTF">2016-02-24T21:47:15Z</dcterms:created>
  <dcterms:modified xsi:type="dcterms:W3CDTF">2016-03-03T18:41:36Z</dcterms:modified>
</cp:coreProperties>
</file>