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D514-D48D-4ED0-ABB3-C8B6F1C4B3D2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A19F-05BC-434F-88E0-48E63EB83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5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6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r>
              <a:rPr lang="en-US" baseline="0" dirty="0" smtClean="0"/>
              <a:t> nothing in this scenario immediately raises an ethics concern, employees should be aware of their obligations under the ethics principles.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be aware of restrictions on gifts and gratuities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not to use public office for private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that they should not disclose non-public information for private 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1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exploring ways that the following rules could be implicated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Gifts from outside 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What do employees need to know if their friend extends a social invitation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“personal relationship exception”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process for receiving “WAG” approval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to always be mindful to avoid the appearance of partiality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that they are not to use public office for private gain, this is especially true when it comes to the use of </a:t>
            </a:r>
            <a:r>
              <a:rPr lang="en-US" baseline="0" smtClean="0"/>
              <a:t>non-public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7/22/2016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638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1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3988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1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8574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9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3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7/22/2016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55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17132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13597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Loyalty to Law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Selfless Service</a:t>
            </a:r>
          </a:p>
          <a:p>
            <a:endParaRPr lang="en-US" sz="2400" b="1" dirty="0">
              <a:solidFill>
                <a:prstClr val="white"/>
              </a:solidFill>
            </a:endParaRPr>
          </a:p>
          <a:p>
            <a:r>
              <a:rPr lang="en-US" sz="2400" b="1" dirty="0">
                <a:solidFill>
                  <a:prstClr val="white"/>
                </a:solidFill>
              </a:rPr>
              <a:t>Responsible Stewardship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D</a:t>
            </a:r>
          </a:p>
          <a:p>
            <a:r>
              <a:rPr lang="en-US" dirty="0">
                <a:solidFill>
                  <a:srgbClr val="1D1A1D">
                    <a:lumMod val="75000"/>
                    <a:lumOff val="25000"/>
                  </a:srgbClr>
                </a:solidFill>
              </a:rPr>
              <a:t>Subpart E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4268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D1A1D">
                    <a:lumMod val="75000"/>
                    <a:lumOff val="2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1D1A1D">
                  <a:lumMod val="75000"/>
                  <a:lumOff val="2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Loyalty to Law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Selfless Service</a:t>
            </a:r>
          </a:p>
          <a:p>
            <a:endParaRPr lang="en-US" sz="2400" b="1" dirty="0">
              <a:solidFill>
                <a:srgbClr val="1D1A1D">
                  <a:lumMod val="75000"/>
                  <a:lumOff val="25000"/>
                </a:srgbClr>
              </a:solidFill>
            </a:endParaRPr>
          </a:p>
          <a:p>
            <a:r>
              <a:rPr lang="en-US" sz="2400" b="1" dirty="0">
                <a:solidFill>
                  <a:srgbClr val="1D1A1D">
                    <a:lumMod val="75000"/>
                    <a:lumOff val="25000"/>
                  </a:srgbClr>
                </a:solidFill>
              </a:rPr>
              <a:t>Responsible Stewardship</a:t>
            </a:r>
            <a:endParaRPr lang="en-US" sz="1600" dirty="0">
              <a:solidFill>
                <a:srgbClr val="1D1A1D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prstClr val="white"/>
                </a:solidFill>
              </a:rPr>
              <a:t>Subpart</a:t>
            </a:r>
            <a:r>
              <a:rPr lang="fr-FR" dirty="0">
                <a:solidFill>
                  <a:prstClr val="white"/>
                </a:solidFill>
              </a:rPr>
              <a:t> D</a:t>
            </a:r>
          </a:p>
          <a:p>
            <a:r>
              <a:rPr lang="fr-FR" dirty="0" err="1">
                <a:solidFill>
                  <a:prstClr val="white"/>
                </a:solidFill>
              </a:rPr>
              <a:t>Subpart</a:t>
            </a:r>
            <a:r>
              <a:rPr lang="fr-FR" dirty="0">
                <a:solidFill>
                  <a:prstClr val="white"/>
                </a:solidFill>
              </a:rPr>
              <a:t> E</a:t>
            </a:r>
          </a:p>
          <a:p>
            <a:endParaRPr lang="fr-FR" dirty="0">
              <a:solidFill>
                <a:prstClr val="white"/>
              </a:solidFill>
            </a:endParaRPr>
          </a:p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4000"/>
              </a:lnSpc>
              <a:defRPr/>
            </a:pPr>
            <a:r>
              <a:rPr lang="en-US" sz="24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41566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348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Company>US Office of Government Ethics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Patrick Shepherd</dc:creator>
  <cp:lastModifiedBy>Patrick Shepherd</cp:lastModifiedBy>
  <cp:revision>1</cp:revision>
  <dcterms:created xsi:type="dcterms:W3CDTF">2016-07-22T15:13:58Z</dcterms:created>
  <dcterms:modified xsi:type="dcterms:W3CDTF">2016-07-22T15:15:03Z</dcterms:modified>
</cp:coreProperties>
</file>